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5" r:id="rId2"/>
    <p:sldId id="330" r:id="rId3"/>
    <p:sldId id="338" r:id="rId4"/>
    <p:sldId id="343" r:id="rId5"/>
    <p:sldId id="341" r:id="rId6"/>
    <p:sldId id="339" r:id="rId7"/>
    <p:sldId id="340" r:id="rId8"/>
    <p:sldId id="345" r:id="rId9"/>
    <p:sldId id="320" r:id="rId10"/>
    <p:sldId id="358" r:id="rId11"/>
    <p:sldId id="299" r:id="rId12"/>
    <p:sldId id="318" r:id="rId13"/>
    <p:sldId id="344" r:id="rId14"/>
    <p:sldId id="316" r:id="rId15"/>
    <p:sldId id="350" r:id="rId16"/>
    <p:sldId id="346" r:id="rId17"/>
    <p:sldId id="347" r:id="rId18"/>
    <p:sldId id="348" r:id="rId19"/>
    <p:sldId id="349" r:id="rId20"/>
    <p:sldId id="351" r:id="rId21"/>
    <p:sldId id="352" r:id="rId22"/>
    <p:sldId id="353" r:id="rId23"/>
    <p:sldId id="354" r:id="rId24"/>
    <p:sldId id="355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CC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505" autoAdjust="0"/>
  </p:normalViewPr>
  <p:slideViewPr>
    <p:cSldViewPr>
      <p:cViewPr varScale="1">
        <p:scale>
          <a:sx n="72" d="100"/>
          <a:sy n="72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r>
              <a:rPr lang="ru-RU" dirty="0" smtClean="0"/>
              <a:t>Об образовании </a:t>
            </a:r>
            <a:endParaRPr lang="ru-RU" dirty="0"/>
          </a:p>
        </c:rich>
      </c:tx>
      <c:layout>
        <c:manualLayout>
          <c:xMode val="edge"/>
          <c:yMode val="edge"/>
          <c:x val="0.24632396811876869"/>
          <c:y val="0.24205800609968067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53246011214174"/>
          <c:y val="0.25522599684381475"/>
          <c:w val="0.77090176648058895"/>
          <c:h val="0.660749152871904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1181370794191592E-2"/>
                  <c:y val="-0.2647389537363232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314701658663444E-2"/>
                  <c:y val="-0.143447995025642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Высшее профессиональное</c:v>
                </c:pt>
                <c:pt idx="1">
                  <c:v>Среднее 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512704"/>
        <c:axId val="125514496"/>
        <c:axId val="0"/>
      </c:bar3DChart>
      <c:catAx>
        <c:axId val="12551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 baseline="0">
                <a:latin typeface="Cambria Math" panose="02040503050406030204" pitchFamily="18" charset="0"/>
                <a:ea typeface="Cambria Math" panose="02040503050406030204" pitchFamily="18" charset="0"/>
              </a:defRPr>
            </a:pPr>
            <a:endParaRPr lang="ru-RU"/>
          </a:p>
        </c:txPr>
        <c:crossAx val="125514496"/>
        <c:crossesAt val="0"/>
        <c:auto val="1"/>
        <c:lblAlgn val="ctr"/>
        <c:lblOffset val="100"/>
        <c:noMultiLvlLbl val="0"/>
      </c:catAx>
      <c:valAx>
        <c:axId val="125514496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2551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130555555555558"/>
          <c:y val="2.7777777777777776E-2"/>
        </c:manualLayout>
      </c:layout>
      <c:overlay val="0"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819335083114617E-2"/>
          <c:y val="0.23860673665791776"/>
          <c:w val="0.61458486439195104"/>
          <c:h val="0.64767096821230674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Возрастной уровень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8308180227471563E-3"/>
                  <c:y val="-1.4178331875182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09580052493437E-2"/>
                  <c:y val="-1.343175853018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071084864391951E-2"/>
                  <c:y val="1.0612423447069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832677165354329E-2"/>
                  <c:y val="-9.2155147273257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PowerPoint]Лист1'!$A$2:$A$5</c:f>
              <c:strCache>
                <c:ptCount val="4"/>
                <c:pt idx="0">
                  <c:v>до 40 лет</c:v>
                </c:pt>
                <c:pt idx="1">
                  <c:v>41-50 лет</c:v>
                </c:pt>
                <c:pt idx="2">
                  <c:v>51-60 лет</c:v>
                </c:pt>
                <c:pt idx="3">
                  <c:v>старше 61 лет</c:v>
                </c:pt>
              </c:strCache>
            </c:strRef>
          </c:cat>
          <c:val>
            <c:numRef>
              <c:f>'[Диаграмма в Microsoft PowerPoint]Лист1'!$B$2:$B$5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признак</c:v>
                </c:pt>
              </c:strCache>
            </c:strRef>
          </c:tx>
          <c:explosion val="25"/>
          <c:cat>
            <c:strRef>
              <c:f>'[Диаграмма в Microsoft PowerPoint]Лист1'!$A$2:$A$5</c:f>
              <c:strCache>
                <c:ptCount val="4"/>
                <c:pt idx="0">
                  <c:v>до 40 лет</c:v>
                </c:pt>
                <c:pt idx="1">
                  <c:v>41-50 лет</c:v>
                </c:pt>
                <c:pt idx="2">
                  <c:v>51-60 лет</c:v>
                </c:pt>
                <c:pt idx="3">
                  <c:v>старше 61 лет</c:v>
                </c:pt>
              </c:strCache>
            </c:strRef>
          </c:cat>
          <c:val>
            <c:numRef>
              <c:f>'[Диаграмма в Microsoft PowerPoint]Лист1'!$C$2:$C$5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Лист1!$B$1:$B$1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Лист1!$C$1:$C$1</c:f>
              <c:strCache>
                <c:ptCount val="1"/>
                <c:pt idx="0">
                  <c:v>соцполитика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Лист1!$D$1:$D$1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Лист1!$E$1:$E$1</c:f>
              <c:strCache>
                <c:ptCount val="1"/>
                <c:pt idx="0">
                  <c:v>законодательство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514688"/>
        <c:axId val="126516224"/>
        <c:axId val="0"/>
      </c:bar3DChart>
      <c:catAx>
        <c:axId val="1265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16224"/>
        <c:crosses val="autoZero"/>
        <c:auto val="1"/>
        <c:lblAlgn val="ctr"/>
        <c:lblOffset val="100"/>
        <c:noMultiLvlLbl val="0"/>
      </c:catAx>
      <c:valAx>
        <c:axId val="12651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1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36634709433152"/>
          <c:y val="0.413803496308218"/>
          <c:w val="0.18625898865267693"/>
          <c:h val="0.26296102234886815"/>
        </c:manualLayout>
      </c:layout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Лист1!$P$1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Лист1!$O$2:$O$5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Лист1!$P$2:$P$5</c:f>
              <c:numCache>
                <c:formatCode>General</c:formatCode>
                <c:ptCount val="4"/>
                <c:pt idx="0">
                  <c:v>34</c:v>
                </c:pt>
                <c:pt idx="1">
                  <c:v>29</c:v>
                </c:pt>
                <c:pt idx="2">
                  <c:v>39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Лист1!$Q$1</c:f>
              <c:strCache>
                <c:ptCount val="1"/>
                <c:pt idx="0">
                  <c:v>соцполитика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Лист1!$O$2:$O$5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Лист1!$Q$2:$Q$5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Лист1!$R$1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Лист1!$O$2:$O$5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Лист1!$R$2:$R$5</c:f>
              <c:numCache>
                <c:formatCode>General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18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Лист1!$S$1</c:f>
              <c:strCache>
                <c:ptCount val="1"/>
                <c:pt idx="0">
                  <c:v>законодательство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Лист1!$O$2:$O$5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Лист1!$S$2:$S$5</c:f>
              <c:numCache>
                <c:formatCode>General</c:formatCode>
                <c:ptCount val="4"/>
                <c:pt idx="0">
                  <c:v>54</c:v>
                </c:pt>
                <c:pt idx="1">
                  <c:v>41</c:v>
                </c:pt>
                <c:pt idx="2">
                  <c:v>29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78816"/>
        <c:axId val="12580736"/>
        <c:axId val="0"/>
      </c:bar3DChart>
      <c:catAx>
        <c:axId val="1257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80736"/>
        <c:crosses val="autoZero"/>
        <c:auto val="1"/>
        <c:lblAlgn val="ctr"/>
        <c:lblOffset val="100"/>
        <c:noMultiLvlLbl val="0"/>
      </c:catAx>
      <c:valAx>
        <c:axId val="12580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788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-0.4068747358297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-0.1374956003838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-0.19642228626261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0.39845663784701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"Единая Россия"</c:v>
                </c:pt>
                <c:pt idx="1">
                  <c:v>"Справедливая Россия"</c:v>
                </c:pt>
                <c:pt idx="2">
                  <c:v>КПРФ</c:v>
                </c:pt>
                <c:pt idx="3">
                  <c:v>Беспартийные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38464"/>
        <c:axId val="12783616"/>
        <c:axId val="0"/>
      </c:bar3DChart>
      <c:catAx>
        <c:axId val="1263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783616"/>
        <c:crosses val="autoZero"/>
        <c:auto val="1"/>
        <c:lblAlgn val="ctr"/>
        <c:lblOffset val="100"/>
        <c:noMultiLvlLbl val="0"/>
      </c:catAx>
      <c:valAx>
        <c:axId val="1278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3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заседания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14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8-4383-BB05-D2C22F35E4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150</c:v>
                </c:pt>
                <c:pt idx="1">
                  <c:v>127</c:v>
                </c:pt>
                <c:pt idx="2">
                  <c:v>123</c:v>
                </c:pt>
                <c:pt idx="3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18-4383-BB05-D2C22F35E4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НПА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72</c:v>
                </c:pt>
                <c:pt idx="1">
                  <c:v>59</c:v>
                </c:pt>
                <c:pt idx="2">
                  <c:v>55</c:v>
                </c:pt>
                <c:pt idx="3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18-4383-BB05-D2C22F35E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57728"/>
        <c:axId val="12859264"/>
        <c:axId val="12531904"/>
      </c:bar3DChart>
      <c:catAx>
        <c:axId val="1285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59264"/>
        <c:crosses val="autoZero"/>
        <c:auto val="1"/>
        <c:lblAlgn val="ctr"/>
        <c:lblOffset val="100"/>
        <c:noMultiLvlLbl val="0"/>
      </c:catAx>
      <c:valAx>
        <c:axId val="1285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7728"/>
        <c:crosses val="autoZero"/>
        <c:crossBetween val="between"/>
      </c:valAx>
      <c:serAx>
        <c:axId val="1253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592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88885541927181E-2"/>
          <c:y val="0"/>
          <c:w val="0.89707873237452429"/>
          <c:h val="0.891930169794190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123456790123455E-2"/>
                  <c:y val="0.10662924111399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0.1290775024011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4E-2"/>
                  <c:y val="0.10382276655818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604938271604937E-2"/>
                  <c:y val="0.10662902016653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2482972</c:v>
                </c:pt>
                <c:pt idx="1">
                  <c:v>2728508</c:v>
                </c:pt>
                <c:pt idx="2">
                  <c:v>3200278</c:v>
                </c:pt>
                <c:pt idx="3">
                  <c:v>3435581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382716049382713E-2"/>
                  <c:y val="-7.856913545249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12345679012343E-2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901234567901231E-2"/>
                  <c:y val="-7.856891450504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20987654320986E-2"/>
                  <c:y val="-5.050858789610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2423084</c:v>
                </c:pt>
                <c:pt idx="1">
                  <c:v>2632450</c:v>
                </c:pt>
                <c:pt idx="2">
                  <c:v>3159164</c:v>
                </c:pt>
                <c:pt idx="3">
                  <c:v>3518228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40032"/>
        <c:axId val="32941568"/>
      </c:lineChart>
      <c:catAx>
        <c:axId val="329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41568"/>
        <c:crosses val="autoZero"/>
        <c:auto val="1"/>
        <c:lblAlgn val="ctr"/>
        <c:lblOffset val="100"/>
        <c:noMultiLvlLbl val="0"/>
      </c:catAx>
      <c:valAx>
        <c:axId val="3294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94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11338656159268"/>
          <c:y val="0.22668034541861615"/>
          <c:w val="0.58348545727913737"/>
          <c:h val="0.673157972637223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прокуратура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3-4B03-BBD5-90C00E1318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эксп. зак-я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03-4B03-BBD5-90C00E1318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обращения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  <c:pt idx="1">
                  <c:v>44</c:v>
                </c:pt>
                <c:pt idx="2">
                  <c:v>58</c:v>
                </c:pt>
                <c:pt idx="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03-4B03-BBD5-90C00E131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903552"/>
        <c:axId val="12905088"/>
        <c:axId val="125690304"/>
      </c:bar3DChart>
      <c:catAx>
        <c:axId val="1290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5088"/>
        <c:crosses val="autoZero"/>
        <c:auto val="1"/>
        <c:lblAlgn val="ctr"/>
        <c:lblOffset val="100"/>
        <c:noMultiLvlLbl val="0"/>
      </c:catAx>
      <c:valAx>
        <c:axId val="1290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03552"/>
        <c:crosses val="autoZero"/>
        <c:crossBetween val="between"/>
      </c:valAx>
      <c:serAx>
        <c:axId val="12569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05088"/>
        <c:crosses val="autoZero"/>
      </c:ser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заседаний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7.716049382716049E-3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4197530864196E-2"/>
                  <c:y val="-8.6987012487729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061728395061672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75308641975308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0.9</c:v>
                </c:pt>
                <c:pt idx="1">
                  <c:v>0.82640000000000002</c:v>
                </c:pt>
                <c:pt idx="2">
                  <c:v>0.81420000000000003</c:v>
                </c:pt>
                <c:pt idx="3" formatCode="0%">
                  <c:v>0.77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80640"/>
        <c:axId val="32082176"/>
      </c:lineChart>
      <c:catAx>
        <c:axId val="3208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82176"/>
        <c:crosses val="autoZero"/>
        <c:auto val="1"/>
        <c:lblAlgn val="ctr"/>
        <c:lblOffset val="100"/>
        <c:noMultiLvlLbl val="0"/>
      </c:catAx>
      <c:valAx>
        <c:axId val="32082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080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394A-2837-4D89-928E-C6DFA9133F02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B57C-9C17-4C80-8349-ED992646AB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5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8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5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90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72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7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9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45BE-FF28-4C75-A411-79230F1DFEBD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5E36-FEB2-40E6-A47C-BF9F63B784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32656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iberation Serif" panose="020206030504050203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smtClean="0">
                <a:ln w="9525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iberation Serif" panose="02020603050405020304" pitchFamily="18" charset="0"/>
                <a:ea typeface="Cambria Math" panose="02040503050406030204" pitchFamily="18" charset="0"/>
              </a:rPr>
              <a:t>Отчёт о деятельности Думы НМО</a:t>
            </a:r>
          </a:p>
          <a:p>
            <a:pPr algn="ctr"/>
            <a:r>
              <a:rPr lang="ru-RU" sz="4000" b="1" dirty="0" smtClean="0">
                <a:ln w="9525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iberation Serif" panose="02020603050405020304" pitchFamily="18" charset="0"/>
                <a:ea typeface="Cambria Math" panose="02040503050406030204" pitchFamily="18" charset="0"/>
              </a:rPr>
              <a:t> за 2025 год</a:t>
            </a:r>
            <a:endParaRPr lang="ru-RU" sz="4000" b="1" dirty="0" smtClean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Liberation Serif" panose="020206030504050203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80528" y="188640"/>
          <a:ext cx="1368152" cy="119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Picture" r:id="rId3" imgW="1514520" imgH="1324080" progId="Word.Picture.8">
                  <p:embed/>
                </p:oleObj>
              </mc:Choice>
              <mc:Fallback>
                <p:oleObj name="Picture" r:id="rId3" imgW="1514520" imgH="13240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88640"/>
                        <a:ext cx="1368152" cy="119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6" name="Picture 28" descr="C:\Users\alexandrovana\Desktop\ВЫБОРЫ 2017-2022\САЙТ\ВК\Church_of_the_Transfiguration_(Nevyansk)-2021_-_1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16" y="2613544"/>
            <a:ext cx="6504091" cy="365855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53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Исполнение бюджета</a:t>
            </a:r>
            <a:b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(расходы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доходы)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668984"/>
              </p:ext>
            </p:extLst>
          </p:nvPr>
        </p:nvGraphicFramePr>
        <p:xfrm>
          <a:off x="611560" y="2348880"/>
          <a:ext cx="7056784" cy="419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50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260648"/>
          <a:ext cx="122413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Picture" r:id="rId3" imgW="1514520" imgH="1324080" progId="Word.Picture.8">
                  <p:embed/>
                </p:oleObj>
              </mc:Choice>
              <mc:Fallback>
                <p:oleObj name="Picture" r:id="rId3" imgW="1514520" imgH="13240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648"/>
                        <a:ext cx="1224136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1772816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Принятие Устава городского округа и внесение в него изменений</a:t>
            </a:r>
            <a:r>
              <a:rPr lang="ru-RU" sz="22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.</a:t>
            </a:r>
            <a:endParaRPr lang="en-US" sz="2200" dirty="0" smtClean="0">
              <a:solidFill>
                <a:srgbClr val="000000"/>
              </a:solidFill>
              <a:latin typeface="Liberation Serif" panose="02020603050405020304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Установление, изменение и отмена местных налогов и сборов в соответствии с законодательством РФ</a:t>
            </a:r>
            <a:r>
              <a:rPr lang="ru-RU" sz="22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.</a:t>
            </a:r>
            <a:endParaRPr lang="en-US" sz="2200" dirty="0" smtClean="0">
              <a:solidFill>
                <a:srgbClr val="000000"/>
              </a:solidFill>
              <a:latin typeface="Liberation Serif" panose="02020603050405020304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Утверждение стратегии социально-экономического развития муниципального </a:t>
            </a:r>
            <a:r>
              <a:rPr lang="ru-RU" sz="22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образования</a:t>
            </a:r>
            <a:endParaRPr lang="en-US" sz="2200" dirty="0" smtClean="0">
              <a:solidFill>
                <a:srgbClr val="000000"/>
              </a:solidFill>
              <a:latin typeface="Liberation Serif" panose="02020603050405020304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Определение порядка управления и распоряжения имуществом, находящимся в муниципальной собственности</a:t>
            </a:r>
            <a:r>
              <a:rPr lang="ru-RU" sz="22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/>
              </a:rPr>
              <a:t>.</a:t>
            </a:r>
            <a:endParaRPr lang="en-US" sz="2200" dirty="0" smtClean="0">
              <a:solidFill>
                <a:srgbClr val="000000"/>
              </a:solidFill>
              <a:latin typeface="Liberation Serif" panose="02020603050405020304" pitchFamily="18" charset="0"/>
              <a:ea typeface="Times New Roman"/>
              <a:cs typeface="Times New Roman"/>
            </a:endParaRPr>
          </a:p>
          <a:p>
            <a:r>
              <a:rPr lang="ru-RU" sz="2200" dirty="0">
                <a:latin typeface="Liberation Serif" panose="02020603050405020304" pitchFamily="18" charset="0"/>
              </a:rPr>
              <a:t>Контроль за исполнением органами местного самоуправления и должностными лицами местного самоуправления полномочий по решению вопросов местного </a:t>
            </a:r>
            <a:r>
              <a:rPr lang="ru-RU" sz="2200" dirty="0" smtClean="0">
                <a:latin typeface="Liberation Serif" panose="02020603050405020304" pitchFamily="18" charset="0"/>
              </a:rPr>
              <a:t>значения</a:t>
            </a:r>
            <a:r>
              <a:rPr lang="en-US" sz="2200" dirty="0" smtClean="0">
                <a:latin typeface="Liberation Serif" panose="02020603050405020304" pitchFamily="18" charset="0"/>
              </a:rPr>
              <a:t> </a:t>
            </a:r>
            <a:r>
              <a:rPr lang="ru-RU" sz="2200" dirty="0" smtClean="0">
                <a:latin typeface="Liberation Serif" panose="02020603050405020304" pitchFamily="18" charset="0"/>
              </a:rPr>
              <a:t>и другие.</a:t>
            </a:r>
            <a:endParaRPr lang="ru-RU" sz="2200" dirty="0"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1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Liberation Serif" panose="02020603050405020304" pitchFamily="18" charset="0"/>
                <a:ea typeface="+mj-ea"/>
                <a:cs typeface="+mj-cs"/>
              </a:rPr>
              <a:t>Вопросы   исключительной   компетенции </a:t>
            </a:r>
            <a:r>
              <a:rPr lang="ru-RU" sz="30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+mj-ea"/>
                <a:cs typeface="+mj-cs"/>
              </a:rPr>
              <a:t>Думы </a:t>
            </a:r>
            <a:r>
              <a:rPr lang="ru-RU" sz="3000" b="1" dirty="0">
                <a:solidFill>
                  <a:srgbClr val="C00000"/>
                </a:solidFill>
                <a:latin typeface="Liberation Serif" panose="02020603050405020304" pitchFamily="18" charset="0"/>
                <a:ea typeface="+mj-ea"/>
                <a:cs typeface="+mj-cs"/>
              </a:rPr>
              <a:t>Невьянского муниципального округа</a:t>
            </a:r>
          </a:p>
          <a:p>
            <a:endParaRPr lang="ru-RU" sz="30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92157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056784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Протесты, требования,</a:t>
            </a:r>
            <a:b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запросы из прокуратуры. </a:t>
            </a:r>
            <a:b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Экспертные заключения.</a:t>
            </a:r>
            <a:b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Обращения граждан</a:t>
            </a:r>
            <a:endParaRPr lang="ru-RU" sz="4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129827"/>
              </p:ext>
            </p:extLst>
          </p:nvPr>
        </p:nvGraphicFramePr>
        <p:xfrm>
          <a:off x="1763688" y="2276872"/>
          <a:ext cx="68407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79388" y="333375"/>
          <a:ext cx="1079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2" name="Picture" r:id="rId4" imgW="1514520" imgH="1324080" progId="Word.Picture.8">
                  <p:embed/>
                </p:oleObj>
              </mc:Choice>
              <mc:Fallback>
                <p:oleObj name="Picture" r:id="rId4" imgW="1514520" imgH="13240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33375"/>
                        <a:ext cx="1079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79512" y="332656"/>
          <a:ext cx="1079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3" name="Picture" r:id="rId6" imgW="1514520" imgH="1324080" progId="Word.Picture.8">
                  <p:embed/>
                </p:oleObj>
              </mc:Choice>
              <mc:Fallback>
                <p:oleObj name="Picture" r:id="rId6" imgW="1514520" imgH="13240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1079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Посещаемость заседаний Думы</a:t>
            </a:r>
            <a:endParaRPr lang="ru-RU" sz="4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219472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80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2101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Иная деятельность за 2025 год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1"/>
            <a:ext cx="7355160" cy="4608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Liberation Serif"/>
                <a:ea typeface="Times New Roman"/>
                <a:cs typeface="Times New Roman"/>
              </a:rPr>
              <a:t>Депутаты принимали активное участие в ежегодной </a:t>
            </a:r>
            <a:r>
              <a:rPr lang="ru-RU" sz="2000" dirty="0" smtClean="0">
                <a:latin typeface="Liberation Serif"/>
                <a:ea typeface="Times New Roman"/>
                <a:cs typeface="Times New Roman"/>
              </a:rPr>
              <a:t>акции</a:t>
            </a:r>
          </a:p>
          <a:p>
            <a:pPr algn="just">
              <a:buNone/>
            </a:pPr>
            <a:r>
              <a:rPr lang="ru-RU" sz="2000" dirty="0" smtClean="0">
                <a:latin typeface="Liberation Serif"/>
                <a:ea typeface="Times New Roman"/>
                <a:cs typeface="Times New Roman"/>
              </a:rPr>
              <a:t> по поддержке </a:t>
            </a:r>
            <a:r>
              <a:rPr lang="ru-RU" sz="2000" dirty="0">
                <a:latin typeface="Liberation Serif"/>
                <a:ea typeface="Times New Roman"/>
                <a:cs typeface="Times New Roman"/>
              </a:rPr>
              <a:t>участников СВО «Тепло для Героя</a:t>
            </a:r>
            <a:r>
              <a:rPr lang="ru-RU" sz="2000" dirty="0" smtClean="0">
                <a:latin typeface="Liberation Serif"/>
                <a:ea typeface="Times New Roman"/>
                <a:cs typeface="Times New Roman"/>
              </a:rPr>
              <a:t>»;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 smtClean="0">
                <a:latin typeface="Liberation Serif"/>
                <a:ea typeface="Times New Roman"/>
              </a:rPr>
              <a:t>в </a:t>
            </a:r>
            <a:r>
              <a:rPr lang="ru-RU" sz="2000" dirty="0">
                <a:latin typeface="Liberation Serif"/>
                <a:ea typeface="Times New Roman"/>
              </a:rPr>
              <a:t>школе </a:t>
            </a:r>
            <a:r>
              <a:rPr lang="ru-RU" sz="2000" dirty="0" err="1">
                <a:latin typeface="Liberation Serif"/>
                <a:ea typeface="Times New Roman"/>
              </a:rPr>
              <a:t>с.Быньги</a:t>
            </a:r>
            <a:r>
              <a:rPr lang="ru-RU" sz="2000" dirty="0">
                <a:latin typeface="Liberation Serif"/>
                <a:ea typeface="Times New Roman"/>
              </a:rPr>
              <a:t> в рамках партийного проекта Партии «Единая Россия» «Детский </a:t>
            </a:r>
            <a:r>
              <a:rPr lang="ru-RU" sz="2000" dirty="0" smtClean="0">
                <a:latin typeface="Liberation Serif"/>
                <a:ea typeface="Times New Roman"/>
              </a:rPr>
              <a:t>спорт» был </a:t>
            </a:r>
            <a:r>
              <a:rPr lang="ru-RU" sz="2000" dirty="0">
                <a:latin typeface="Liberation Serif"/>
                <a:ea typeface="Times New Roman"/>
              </a:rPr>
              <a:t>открыт спортивный </a:t>
            </a:r>
            <a:r>
              <a:rPr lang="ru-RU" sz="2000" dirty="0" smtClean="0">
                <a:latin typeface="Liberation Serif"/>
                <a:ea typeface="Times New Roman"/>
              </a:rPr>
              <a:t>стадион</a:t>
            </a:r>
            <a:r>
              <a:rPr lang="ru-RU" sz="1600" dirty="0" smtClean="0">
                <a:latin typeface="Liberation Serif"/>
                <a:ea typeface="Times New Roman"/>
              </a:rPr>
              <a:t>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Liberation Serif" panose="02020603050405020304" pitchFamily="18" charset="0"/>
                <a:ea typeface="Times New Roman"/>
              </a:rPr>
              <a:t>с депутатами 2-го округа и председателем комиссии по ЖКХ </a:t>
            </a:r>
            <a:r>
              <a:rPr lang="ru-RU" sz="2000" dirty="0" smtClean="0">
                <a:latin typeface="Liberation Serif" panose="02020603050405020304" pitchFamily="18" charset="0"/>
                <a:ea typeface="Times New Roman"/>
              </a:rPr>
              <a:t>участвовали </a:t>
            </a:r>
            <a:r>
              <a:rPr lang="ru-RU" sz="2000" dirty="0">
                <a:latin typeface="Liberation Serif" panose="02020603050405020304" pitchFamily="18" charset="0"/>
                <a:ea typeface="Times New Roman"/>
              </a:rPr>
              <a:t>в пуске газа в с. Конёво в рамках социальной </a:t>
            </a:r>
            <a:r>
              <a:rPr lang="ru-RU" sz="2000" dirty="0" smtClean="0">
                <a:latin typeface="Liberation Serif" panose="02020603050405020304" pitchFamily="18" charset="0"/>
                <a:ea typeface="Times New Roman"/>
              </a:rPr>
              <a:t>догазификации;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Liberation Serif" panose="02020603050405020304" pitchFamily="18" charset="0"/>
                <a:ea typeface="Times New Roman"/>
              </a:rPr>
              <a:t>участие в открытии «Школьного завода» в школе п. </a:t>
            </a:r>
            <a:r>
              <a:rPr lang="ru-RU" sz="2000" dirty="0" smtClean="0">
                <a:latin typeface="Liberation Serif" panose="02020603050405020304" pitchFamily="18" charset="0"/>
                <a:ea typeface="Times New Roman"/>
              </a:rPr>
              <a:t>Цементный и многое другое.</a:t>
            </a:r>
            <a:endParaRPr lang="ru-RU" sz="2000" dirty="0">
              <a:latin typeface="Liberation Serif" panose="02020603050405020304" pitchFamily="18" charset="0"/>
              <a:ea typeface="Times New Roman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prstClr val="black"/>
                </a:solidFill>
                <a:latin typeface="Liberation Serif"/>
                <a:ea typeface="Times New Roman"/>
              </a:rPr>
              <a:t>по решению депутатов оборудована и открыта детская площадка в  п. </a:t>
            </a:r>
            <a:r>
              <a:rPr lang="ru-RU" sz="2000" dirty="0" err="1">
                <a:solidFill>
                  <a:prstClr val="black"/>
                </a:solidFill>
                <a:latin typeface="Liberation Serif"/>
                <a:ea typeface="Times New Roman"/>
              </a:rPr>
              <a:t>Таватуй</a:t>
            </a:r>
            <a:r>
              <a:rPr lang="ru-RU" sz="2000" dirty="0">
                <a:solidFill>
                  <a:prstClr val="black"/>
                </a:solidFill>
                <a:latin typeface="Liberation Serif"/>
                <a:ea typeface="Times New Roman"/>
              </a:rPr>
              <a:t>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7200" b="1" dirty="0" smtClean="0"/>
          </a:p>
          <a:p>
            <a:pPr>
              <a:buNone/>
            </a:pPr>
            <a:endParaRPr lang="ru-RU" sz="7200" b="1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0" y="260350"/>
          <a:ext cx="11906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8" name="Picture" r:id="rId3" imgW="1514520" imgH="1324080" progId="Word.Picture.8">
                  <p:embed/>
                </p:oleObj>
              </mc:Choice>
              <mc:Fallback>
                <p:oleObj name="Picture" r:id="rId3" imgW="1514520" imgH="132408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1190625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9026" name="Picture 2" descr="Z:\_Дума\_АлександроваНА\ФОТО\ФОТО 2025\ДУМА 2025\IMG_6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2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4931" name="Picture 3" descr="Z:\_Дума\_АлександроваНА\ФОТО\ФОТО 2025\ДУМА 2025\IMG_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4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4" name="Picture 2" descr="Z:\_Дума\_АлександроваНА\ФОТО\ФОТО 2025\ДУМА 2025\IMG_0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2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78" name="Picture 2" descr="Z:\_Дума\_АлександроваНА\ФОТО\ФОТО 2025\ДУМА 2025\IMG_0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4" name="Picture 4" descr="Z:\_Дума\_АлександроваНА\ФОТО\ФОТО 2025\ДУМА 2025\IMG_5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4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8408"/>
            <a:ext cx="7211144" cy="118838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Дума </a:t>
            </a:r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Невьянского муниципального округа – коллегиальный орган местного самоуправления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204864"/>
            <a:ext cx="1656184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-180528" y="188640"/>
          <a:ext cx="1368152" cy="119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3" name="Picture" r:id="rId3" imgW="1514520" imgH="1324080" progId="Word.Picture.8">
                  <p:embed/>
                </p:oleObj>
              </mc:Choice>
              <mc:Fallback>
                <p:oleObj name="Picture" r:id="rId3" imgW="1514520" imgH="1324080" progId="Word.Picture.8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188640"/>
                        <a:ext cx="1368152" cy="1196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87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99" y="1916832"/>
            <a:ext cx="6588732" cy="4392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71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65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 descr="Z:\_Дума\_АлександроваНА\ФОТО\ФОТО 2025\ДУМА 2025\photo_12_2025-10-27_14-39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2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 descr="Z:\_Дума\_АлександроваНА\ФОТО\ФОТО 2025\ДУМА 2025\photo_2025-12-12_15-36-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2" name="Picture 2" descr="Z:\_Дума\_АлександроваНА\ФОТО\ФОТО 2025\День строител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375" y="1600200"/>
            <a:ext cx="68092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7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 descr="Z:\_Дума\_АлександроваНА\ФОТО\ФОТО 2025\открытие Точки рост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7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sz="2900" b="1" dirty="0" smtClean="0">
                <a:solidFill>
                  <a:srgbClr val="C00000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9"/>
            <a:ext cx="7283152" cy="3888432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prstClr val="black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Дума Невьянского муниципального округа седьмого созыва сформирована в сентябре 2022 года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ru-RU" altLang="ru-RU" b="1" dirty="0">
              <a:solidFill>
                <a:prstClr val="black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prstClr val="black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Состав Думы – 20 депутатов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prstClr val="black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Срок полномочий избранных депутатов – 5 лет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ru-RU" altLang="ru-RU" b="1" dirty="0">
              <a:solidFill>
                <a:prstClr val="black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altLang="ru-RU" b="1" dirty="0">
                <a:solidFill>
                  <a:prstClr val="black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Представительный орган образован на основе избрания 20 депутатов по мажоритарной системе в четырех </a:t>
            </a:r>
            <a:r>
              <a:rPr lang="ru-RU" altLang="ru-RU" b="1" dirty="0" err="1">
                <a:solidFill>
                  <a:prstClr val="black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пятимандатных</a:t>
            </a:r>
            <a:r>
              <a:rPr lang="ru-RU" altLang="ru-RU" b="1" dirty="0">
                <a:solidFill>
                  <a:prstClr val="black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избирательных округах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085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0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116632"/>
            <a:ext cx="71642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Liberation Serif" panose="02020603050405020304" pitchFamily="18" charset="0"/>
                <a:ea typeface="Cambria Math" panose="02040503050406030204" pitchFamily="18" charset="0"/>
              </a:rPr>
              <a:t>Статистические данные</a:t>
            </a:r>
            <a:endParaRPr lang="en-US" sz="40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Liberation Serif" panose="020206030504050203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Liberation Serif" panose="02020603050405020304" pitchFamily="18" charset="0"/>
                <a:ea typeface="Cambria Math" panose="02040503050406030204" pitchFamily="18" charset="0"/>
              </a:rPr>
              <a:t> о Думе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Liberation Serif" panose="02020603050405020304" pitchFamily="18" charset="0"/>
                <a:ea typeface="Cambria Math" panose="02040503050406030204" pitchFamily="18" charset="0"/>
              </a:rPr>
              <a:t>VII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Liberation Serif" panose="02020603050405020304" pitchFamily="18" charset="0"/>
                <a:ea typeface="Cambria Math" panose="02040503050406030204" pitchFamily="18" charset="0"/>
              </a:rPr>
              <a:t>созыва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Liberation Serif" panose="020206030504050203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5223089"/>
              </p:ext>
            </p:extLst>
          </p:nvPr>
        </p:nvGraphicFramePr>
        <p:xfrm>
          <a:off x="1043608" y="764704"/>
          <a:ext cx="38884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07504" y="188640"/>
          <a:ext cx="1080120" cy="97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Picture" r:id="rId4" imgW="1514520" imgH="1324080" progId="Word.Picture.8">
                  <p:embed/>
                </p:oleObj>
              </mc:Choice>
              <mc:Fallback>
                <p:oleObj name="Picture" r:id="rId4" imgW="1514520" imgH="13240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1080120" cy="979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51366"/>
              </p:ext>
            </p:extLst>
          </p:nvPr>
        </p:nvGraphicFramePr>
        <p:xfrm>
          <a:off x="4572000" y="1772816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7921886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Структура Думы</a:t>
            </a:r>
          </a:p>
        </p:txBody>
      </p:sp>
      <p:sp>
        <p:nvSpPr>
          <p:cNvPr id="7191" name="Line 58"/>
          <p:cNvSpPr>
            <a:spLocks noChangeShapeType="1"/>
          </p:cNvSpPr>
          <p:nvPr/>
        </p:nvSpPr>
        <p:spPr bwMode="auto">
          <a:xfrm>
            <a:off x="4787900" y="1989138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2" name="Line 59"/>
          <p:cNvSpPr>
            <a:spLocks noChangeShapeType="1"/>
          </p:cNvSpPr>
          <p:nvPr/>
        </p:nvSpPr>
        <p:spPr bwMode="auto">
          <a:xfrm>
            <a:off x="5708650" y="15573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3" name="Line 60"/>
          <p:cNvSpPr>
            <a:spLocks noChangeShapeType="1"/>
          </p:cNvSpPr>
          <p:nvPr/>
        </p:nvSpPr>
        <p:spPr bwMode="auto">
          <a:xfrm>
            <a:off x="2906713" y="2565400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4" name="Line 67"/>
          <p:cNvSpPr>
            <a:spLocks noChangeShapeType="1"/>
          </p:cNvSpPr>
          <p:nvPr/>
        </p:nvSpPr>
        <p:spPr bwMode="auto">
          <a:xfrm>
            <a:off x="2906713" y="3213100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5" name="Line 68"/>
          <p:cNvSpPr>
            <a:spLocks noChangeShapeType="1"/>
          </p:cNvSpPr>
          <p:nvPr/>
        </p:nvSpPr>
        <p:spPr bwMode="auto">
          <a:xfrm>
            <a:off x="2906713" y="4094163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6" name="Line 72"/>
          <p:cNvSpPr>
            <a:spLocks noChangeShapeType="1"/>
          </p:cNvSpPr>
          <p:nvPr/>
        </p:nvSpPr>
        <p:spPr bwMode="auto">
          <a:xfrm flipH="1">
            <a:off x="3252788" y="2565400"/>
            <a:ext cx="19050" cy="3743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7" name="Line 73"/>
          <p:cNvSpPr>
            <a:spLocks noChangeShapeType="1"/>
          </p:cNvSpPr>
          <p:nvPr/>
        </p:nvSpPr>
        <p:spPr bwMode="auto">
          <a:xfrm>
            <a:off x="3241675" y="6308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8" name="Line 74"/>
          <p:cNvSpPr>
            <a:spLocks noChangeShapeType="1"/>
          </p:cNvSpPr>
          <p:nvPr/>
        </p:nvSpPr>
        <p:spPr bwMode="auto">
          <a:xfrm>
            <a:off x="6156325" y="5300663"/>
            <a:ext cx="350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9" name="Line 75"/>
          <p:cNvSpPr>
            <a:spLocks noChangeShapeType="1"/>
          </p:cNvSpPr>
          <p:nvPr/>
        </p:nvSpPr>
        <p:spPr bwMode="auto">
          <a:xfrm>
            <a:off x="5757863" y="6308725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Line 78"/>
          <p:cNvSpPr>
            <a:spLocks noChangeShapeType="1"/>
          </p:cNvSpPr>
          <p:nvPr/>
        </p:nvSpPr>
        <p:spPr bwMode="auto">
          <a:xfrm flipH="1">
            <a:off x="3348038" y="15573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1" name="Line 79"/>
          <p:cNvSpPr>
            <a:spLocks noChangeShapeType="1"/>
          </p:cNvSpPr>
          <p:nvPr/>
        </p:nvSpPr>
        <p:spPr bwMode="auto">
          <a:xfrm>
            <a:off x="3348038" y="15573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2" name="Line 81"/>
          <p:cNvSpPr>
            <a:spLocks noChangeShapeType="1"/>
          </p:cNvSpPr>
          <p:nvPr/>
        </p:nvSpPr>
        <p:spPr bwMode="auto">
          <a:xfrm>
            <a:off x="291623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3" name="Line 82"/>
          <p:cNvSpPr>
            <a:spLocks noChangeShapeType="1"/>
          </p:cNvSpPr>
          <p:nvPr/>
        </p:nvSpPr>
        <p:spPr bwMode="auto">
          <a:xfrm>
            <a:off x="2916238" y="3144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4" name="Line 83"/>
          <p:cNvSpPr>
            <a:spLocks noChangeShapeType="1"/>
          </p:cNvSpPr>
          <p:nvPr/>
        </p:nvSpPr>
        <p:spPr bwMode="auto">
          <a:xfrm>
            <a:off x="2916238" y="39528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5" name="Line 84"/>
          <p:cNvSpPr>
            <a:spLocks noChangeShapeType="1"/>
          </p:cNvSpPr>
          <p:nvPr/>
        </p:nvSpPr>
        <p:spPr bwMode="auto">
          <a:xfrm>
            <a:off x="2916238" y="4727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6" name="Line 87"/>
          <p:cNvSpPr>
            <a:spLocks noChangeShapeType="1"/>
          </p:cNvSpPr>
          <p:nvPr/>
        </p:nvSpPr>
        <p:spPr bwMode="auto">
          <a:xfrm>
            <a:off x="4787900" y="2243138"/>
            <a:ext cx="169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Line 88"/>
          <p:cNvSpPr>
            <a:spLocks noChangeShapeType="1"/>
          </p:cNvSpPr>
          <p:nvPr/>
        </p:nvSpPr>
        <p:spPr bwMode="auto">
          <a:xfrm>
            <a:off x="7591425" y="1550988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8" name="Line 93"/>
          <p:cNvSpPr>
            <a:spLocks noChangeShapeType="1"/>
          </p:cNvSpPr>
          <p:nvPr/>
        </p:nvSpPr>
        <p:spPr bwMode="auto">
          <a:xfrm>
            <a:off x="2916238" y="4848225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Line 97"/>
          <p:cNvSpPr>
            <a:spLocks noChangeShapeType="1"/>
          </p:cNvSpPr>
          <p:nvPr/>
        </p:nvSpPr>
        <p:spPr bwMode="auto">
          <a:xfrm flipH="1">
            <a:off x="7489825" y="4094164"/>
            <a:ext cx="21766" cy="952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0" name="Line 104"/>
          <p:cNvSpPr>
            <a:spLocks noChangeShapeType="1"/>
          </p:cNvSpPr>
          <p:nvPr/>
        </p:nvSpPr>
        <p:spPr bwMode="auto">
          <a:xfrm>
            <a:off x="8459788" y="3789363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1" name="Line 105"/>
          <p:cNvSpPr>
            <a:spLocks noChangeShapeType="1"/>
          </p:cNvSpPr>
          <p:nvPr/>
        </p:nvSpPr>
        <p:spPr bwMode="auto">
          <a:xfrm flipH="1">
            <a:off x="8796338" y="3789363"/>
            <a:ext cx="19050" cy="1520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2" name="Line 106"/>
          <p:cNvSpPr>
            <a:spLocks noChangeShapeType="1"/>
          </p:cNvSpPr>
          <p:nvPr/>
        </p:nvSpPr>
        <p:spPr bwMode="auto">
          <a:xfrm>
            <a:off x="8440738" y="5300663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3" name="Line 95"/>
          <p:cNvSpPr>
            <a:spLocks noChangeShapeType="1"/>
          </p:cNvSpPr>
          <p:nvPr/>
        </p:nvSpPr>
        <p:spPr bwMode="auto">
          <a:xfrm>
            <a:off x="3276600" y="5229225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97"/>
          <p:cNvGrpSpPr/>
          <p:nvPr/>
        </p:nvGrpSpPr>
        <p:grpSpPr>
          <a:xfrm>
            <a:off x="214283" y="2143116"/>
            <a:ext cx="2714644" cy="642942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Комиссия по бюджету и </a:t>
              </a:r>
              <a:r>
                <a:rPr lang="ru-RU" dirty="0" err="1">
                  <a:solidFill>
                    <a:srgbClr val="002060"/>
                  </a:solidFill>
                </a:rPr>
                <a:t>экономич</a:t>
              </a:r>
              <a:r>
                <a:rPr lang="ru-RU" dirty="0">
                  <a:solidFill>
                    <a:srgbClr val="002060"/>
                  </a:solidFill>
                </a:rPr>
                <a:t>. политике</a:t>
              </a:r>
            </a:p>
          </p:txBody>
        </p:sp>
      </p:grpSp>
      <p:grpSp>
        <p:nvGrpSpPr>
          <p:cNvPr id="3" name="Группа 100"/>
          <p:cNvGrpSpPr/>
          <p:nvPr/>
        </p:nvGrpSpPr>
        <p:grpSpPr>
          <a:xfrm>
            <a:off x="214282" y="2889395"/>
            <a:ext cx="2714644" cy="642942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Комиссия по </a:t>
              </a:r>
              <a:r>
                <a:rPr lang="ru-RU" dirty="0" err="1">
                  <a:solidFill>
                    <a:srgbClr val="002060"/>
                  </a:solidFill>
                </a:rPr>
                <a:t>муницип</a:t>
              </a:r>
              <a:r>
                <a:rPr lang="ru-RU" dirty="0">
                  <a:solidFill>
                    <a:srgbClr val="002060"/>
                  </a:solidFill>
                </a:rPr>
                <a:t>. собственности и ЖКХ</a:t>
              </a:r>
            </a:p>
          </p:txBody>
        </p:sp>
      </p:grpSp>
      <p:grpSp>
        <p:nvGrpSpPr>
          <p:cNvPr id="4" name="Группа 103"/>
          <p:cNvGrpSpPr/>
          <p:nvPr/>
        </p:nvGrpSpPr>
        <p:grpSpPr>
          <a:xfrm>
            <a:off x="214282" y="3653947"/>
            <a:ext cx="2714644" cy="642942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Скругленный прямоугольник 4"/>
            <p:cNvSpPr/>
            <p:nvPr/>
          </p:nvSpPr>
          <p:spPr>
            <a:xfrm>
              <a:off x="758972" y="1095486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Комиссия по социальной политике</a:t>
              </a:r>
            </a:p>
          </p:txBody>
        </p:sp>
      </p:grpSp>
      <p:grpSp>
        <p:nvGrpSpPr>
          <p:cNvPr id="5" name="Группа 106"/>
          <p:cNvGrpSpPr/>
          <p:nvPr/>
        </p:nvGrpSpPr>
        <p:grpSpPr>
          <a:xfrm>
            <a:off x="214282" y="4429132"/>
            <a:ext cx="2714644" cy="642942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Комиссия по </a:t>
              </a:r>
              <a:r>
                <a:rPr lang="ru-RU" dirty="0" smtClean="0">
                  <a:solidFill>
                    <a:srgbClr val="002060"/>
                  </a:solidFill>
                </a:rPr>
                <a:t>законодательству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109"/>
          <p:cNvGrpSpPr/>
          <p:nvPr/>
        </p:nvGrpSpPr>
        <p:grpSpPr>
          <a:xfrm>
            <a:off x="3786182" y="1214422"/>
            <a:ext cx="2000264" cy="785818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11" name="Скругленный прямоугольник 110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002060"/>
                  </a:solidFill>
                </a:rPr>
                <a:t>Председатель Думы</a:t>
              </a:r>
            </a:p>
          </p:txBody>
        </p:sp>
      </p:grpSp>
      <p:grpSp>
        <p:nvGrpSpPr>
          <p:cNvPr id="7" name="Группа 115"/>
          <p:cNvGrpSpPr/>
          <p:nvPr/>
        </p:nvGrpSpPr>
        <p:grpSpPr>
          <a:xfrm>
            <a:off x="3857620" y="6000768"/>
            <a:ext cx="2000264" cy="571504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Аппарат Думы</a:t>
              </a:r>
            </a:p>
          </p:txBody>
        </p:sp>
      </p:grpSp>
      <p:grpSp>
        <p:nvGrpSpPr>
          <p:cNvPr id="8" name="Группа 118"/>
          <p:cNvGrpSpPr/>
          <p:nvPr/>
        </p:nvGrpSpPr>
        <p:grpSpPr>
          <a:xfrm>
            <a:off x="6500826" y="2786058"/>
            <a:ext cx="2000264" cy="571504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Совет Думы</a:t>
              </a:r>
            </a:p>
          </p:txBody>
        </p:sp>
      </p:grpSp>
      <p:grpSp>
        <p:nvGrpSpPr>
          <p:cNvPr id="11" name="Группа 121"/>
          <p:cNvGrpSpPr/>
          <p:nvPr/>
        </p:nvGrpSpPr>
        <p:grpSpPr>
          <a:xfrm>
            <a:off x="6500826" y="3500438"/>
            <a:ext cx="2000264" cy="571504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Врем. комиссии</a:t>
              </a:r>
            </a:p>
          </p:txBody>
        </p:sp>
      </p:grpSp>
      <p:grpSp>
        <p:nvGrpSpPr>
          <p:cNvPr id="13" name="Группа 127"/>
          <p:cNvGrpSpPr/>
          <p:nvPr/>
        </p:nvGrpSpPr>
        <p:grpSpPr>
          <a:xfrm>
            <a:off x="6511459" y="5015916"/>
            <a:ext cx="2000264" cy="571504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0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Депутаты</a:t>
              </a:r>
            </a:p>
          </p:txBody>
        </p:sp>
      </p:grpSp>
      <p:sp>
        <p:nvSpPr>
          <p:cNvPr id="7223" name="Line 87"/>
          <p:cNvSpPr>
            <a:spLocks noChangeShapeType="1"/>
          </p:cNvSpPr>
          <p:nvPr/>
        </p:nvSpPr>
        <p:spPr bwMode="auto">
          <a:xfrm>
            <a:off x="4786313" y="3068638"/>
            <a:ext cx="169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" name="Группа 131"/>
          <p:cNvGrpSpPr/>
          <p:nvPr/>
        </p:nvGrpSpPr>
        <p:grpSpPr>
          <a:xfrm>
            <a:off x="6493186" y="1928802"/>
            <a:ext cx="2000264" cy="714380"/>
            <a:chOff x="733938" y="1070453"/>
            <a:chExt cx="2251246" cy="854708"/>
          </a:xfrm>
          <a:scene3d>
            <a:camera prst="orthographicFront"/>
            <a:lightRig rig="flat" dir="t"/>
          </a:scene3d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733938" y="1070453"/>
              <a:ext cx="2251246" cy="854708"/>
            </a:xfrm>
            <a:prstGeom prst="roundRect">
              <a:avLst>
                <a:gd name="adj" fmla="val 1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4" name="Скругленный прямоугольник 4"/>
            <p:cNvSpPr/>
            <p:nvPr/>
          </p:nvSpPr>
          <p:spPr>
            <a:xfrm>
              <a:off x="758972" y="1095487"/>
              <a:ext cx="2201178" cy="804640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22860" rIns="3429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rgbClr val="002060"/>
                  </a:solidFill>
                </a:rPr>
                <a:t>Зам. Председателя </a:t>
              </a:r>
            </a:p>
          </p:txBody>
        </p:sp>
      </p:grpSp>
      <p:sp>
        <p:nvSpPr>
          <p:cNvPr id="7226" name="Line 72"/>
          <p:cNvSpPr>
            <a:spLocks noChangeShapeType="1"/>
          </p:cNvSpPr>
          <p:nvPr/>
        </p:nvSpPr>
        <p:spPr bwMode="auto">
          <a:xfrm flipH="1">
            <a:off x="6146800" y="2436813"/>
            <a:ext cx="19050" cy="3851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7" name="Line 74"/>
          <p:cNvSpPr>
            <a:spLocks noChangeShapeType="1"/>
          </p:cNvSpPr>
          <p:nvPr/>
        </p:nvSpPr>
        <p:spPr bwMode="auto">
          <a:xfrm>
            <a:off x="6159500" y="3848100"/>
            <a:ext cx="350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8" name="Line 74"/>
          <p:cNvSpPr>
            <a:spLocks noChangeShapeType="1"/>
          </p:cNvSpPr>
          <p:nvPr/>
        </p:nvSpPr>
        <p:spPr bwMode="auto">
          <a:xfrm>
            <a:off x="6154738" y="3171825"/>
            <a:ext cx="3508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9" name="Line 74"/>
          <p:cNvSpPr>
            <a:spLocks noChangeShapeType="1"/>
          </p:cNvSpPr>
          <p:nvPr/>
        </p:nvSpPr>
        <p:spPr bwMode="auto">
          <a:xfrm>
            <a:off x="6143625" y="2436813"/>
            <a:ext cx="350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" y="404664"/>
            <a:ext cx="1085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049302"/>
              </p:ext>
            </p:extLst>
          </p:nvPr>
        </p:nvGraphicFramePr>
        <p:xfrm>
          <a:off x="1187624" y="1196752"/>
          <a:ext cx="7344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Заседаний депутатских  комиссий </a:t>
            </a:r>
            <a:r>
              <a:rPr lang="en-US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2022-</a:t>
            </a: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202</a:t>
            </a:r>
            <a:r>
              <a:rPr lang="en-US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5</a:t>
            </a: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годы</a:t>
            </a:r>
            <a:endParaRPr lang="ru-RU" sz="4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219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4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900432" cy="144016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Количество рассмотренных вопросов на  депутатских  комиссиях</a:t>
            </a:r>
            <a:br>
              <a:rPr lang="ru-RU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за </a:t>
            </a:r>
            <a:r>
              <a:rPr lang="en-US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2022-</a:t>
            </a:r>
            <a:r>
              <a:rPr lang="ru-RU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202</a:t>
            </a:r>
            <a:r>
              <a:rPr lang="en-US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5</a:t>
            </a:r>
            <a:r>
              <a:rPr lang="ru-RU" sz="34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 годы</a:t>
            </a:r>
            <a:endParaRPr lang="ru-RU" sz="34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482946"/>
              </p:ext>
            </p:extLst>
          </p:nvPr>
        </p:nvGraphicFramePr>
        <p:xfrm>
          <a:off x="611560" y="1428750"/>
          <a:ext cx="7992888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07" y="332656"/>
            <a:ext cx="1219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63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8055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Партийная принадлежность</a:t>
            </a:r>
          </a:p>
        </p:txBody>
      </p:sp>
    </p:spTree>
    <p:extLst>
      <p:ext uri="{BB962C8B-B14F-4D97-AF65-F5344CB8AC3E}">
        <p14:creationId xmlns:p14="http://schemas.microsoft.com/office/powerpoint/2010/main" val="307681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Деятельность Думы</a:t>
            </a:r>
            <a:r>
              <a:rPr lang="ru-RU" sz="36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(</a:t>
            </a:r>
            <a:r>
              <a:rPr lang="ru-RU" sz="25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проведено заседаний, принято решений, из них НПА)</a:t>
            </a:r>
            <a:endParaRPr lang="ru-RU" sz="36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761761"/>
              </p:ext>
            </p:extLst>
          </p:nvPr>
        </p:nvGraphicFramePr>
        <p:xfrm>
          <a:off x="1835696" y="1340768"/>
          <a:ext cx="7067128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5473" name="Object 2"/>
          <p:cNvGraphicFramePr>
            <a:graphicFrameLocks noChangeAspect="1"/>
          </p:cNvGraphicFramePr>
          <p:nvPr/>
        </p:nvGraphicFramePr>
        <p:xfrm>
          <a:off x="0" y="332656"/>
          <a:ext cx="1151384" cy="97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7" name="Picture" r:id="rId4" imgW="1514520" imgH="1324080" progId="Word.Picture.8">
                  <p:embed/>
                </p:oleObj>
              </mc:Choice>
              <mc:Fallback>
                <p:oleObj name="Picture" r:id="rId4" imgW="1514520" imgH="13240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656"/>
                        <a:ext cx="1151384" cy="975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2009</TotalTime>
  <Words>322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Picture</vt:lpstr>
      <vt:lpstr>Презентация PowerPoint</vt:lpstr>
      <vt:lpstr>Дума Невьянского муниципального округа – коллегиальный орган местного самоуправления</vt:lpstr>
      <vt:lpstr>             </vt:lpstr>
      <vt:lpstr>Презентация PowerPoint</vt:lpstr>
      <vt:lpstr>Структура Думы</vt:lpstr>
      <vt:lpstr>Заседаний депутатских  комиссий 2022-2025 годы</vt:lpstr>
      <vt:lpstr>Количество рассмотренных вопросов на  депутатских  комиссиях за 2022-2025 годы</vt:lpstr>
      <vt:lpstr>Партийная принадлежность</vt:lpstr>
      <vt:lpstr>Деятельность Думы (проведено заседаний, принято решений, из них НПА)</vt:lpstr>
      <vt:lpstr>Исполнение бюджета  (расходы    доходы)</vt:lpstr>
      <vt:lpstr>Презентация PowerPoint</vt:lpstr>
      <vt:lpstr>Протесты, требования,  запросы из прокуратуры.  Экспертные заключения. Обращения граждан</vt:lpstr>
      <vt:lpstr>Посещаемость заседаний Думы</vt:lpstr>
      <vt:lpstr>Иная деятельность за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Lubov Y. Zamyatina</cp:lastModifiedBy>
  <cp:revision>254</cp:revision>
  <cp:lastPrinted>2017-03-01T03:29:38Z</cp:lastPrinted>
  <dcterms:created xsi:type="dcterms:W3CDTF">2014-01-27T09:03:30Z</dcterms:created>
  <dcterms:modified xsi:type="dcterms:W3CDTF">2026-02-24T08:57:23Z</dcterms:modified>
</cp:coreProperties>
</file>